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8" r:id="rId3"/>
    <p:sldId id="257" r:id="rId4"/>
    <p:sldId id="259" r:id="rId5"/>
    <p:sldId id="260" r:id="rId6"/>
    <p:sldId id="272" r:id="rId7"/>
    <p:sldId id="261" r:id="rId8"/>
    <p:sldId id="275" r:id="rId9"/>
    <p:sldId id="268" r:id="rId10"/>
    <p:sldId id="270" r:id="rId11"/>
    <p:sldId id="274" r:id="rId12"/>
    <p:sldId id="262" r:id="rId13"/>
    <p:sldId id="264" r:id="rId14"/>
    <p:sldId id="263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CC"/>
    <a:srgbClr val="0F2EB6"/>
    <a:srgbClr val="FFFF00"/>
    <a:srgbClr val="029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7"/>
    <p:restoredTop sz="94621"/>
  </p:normalViewPr>
  <p:slideViewPr>
    <p:cSldViewPr snapToGrid="0" snapToObjects="1">
      <p:cViewPr>
        <p:scale>
          <a:sx n="96" d="100"/>
          <a:sy n="96" d="100"/>
        </p:scale>
        <p:origin x="118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2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u_shiel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10" y="0"/>
            <a:ext cx="1447800" cy="144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936" y="274638"/>
            <a:ext cx="7608864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5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pu_shiel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10" y="0"/>
            <a:ext cx="1447800" cy="144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404" y="274638"/>
            <a:ext cx="763839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0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3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3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A63DC-777A-854B-BE2C-AAEBA2FE085F}" type="datetimeFigureOut">
              <a:rPr lang="en-US" smtClean="0"/>
              <a:pPr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E9C37-0427-6E49-B1C8-9B225E89A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4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90690" y="868785"/>
            <a:ext cx="4206033" cy="420635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291" y="-156"/>
            <a:ext cx="7608864" cy="1143000"/>
          </a:xfrm>
          <a:noFill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Capstone of  </a:t>
            </a:r>
            <a:r>
              <a:rPr lang="en-US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Perpetua Titling MT Light" charset="0"/>
                <a:ea typeface="Perpetua Titling MT Light" charset="0"/>
                <a:cs typeface="Perpetua Titling MT Light" charset="0"/>
              </a:rPr>
              <a:t>ZUHA AHMAD</a:t>
            </a:r>
            <a:endParaRPr lang="en-US" b="1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19243" y="6455678"/>
            <a:ext cx="3521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Venn Diagram of Data Science Skills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586863" y="1146783"/>
            <a:ext cx="789535" cy="245433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178886" y="868785"/>
            <a:ext cx="4201533" cy="420635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2473107" y="2622783"/>
            <a:ext cx="4197787" cy="420616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935004" y="5267298"/>
            <a:ext cx="3295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Communicating Results for Decision-</a:t>
            </a:r>
            <a:r>
              <a:rPr lang="en-US" sz="2400" dirty="0" smtClean="0"/>
              <a:t>Making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921502" y="2125114"/>
            <a:ext cx="242459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Coding </a:t>
            </a:r>
            <a:r>
              <a:rPr lang="en-US" sz="2400" dirty="0" smtClean="0"/>
              <a:t>with Performance </a:t>
            </a:r>
            <a:r>
              <a:rPr lang="en-US" sz="2400" dirty="0"/>
              <a:t>on Big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2109" y="2193758"/>
            <a:ext cx="2827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Statistics &amp; Modeling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3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659" y="80319"/>
            <a:ext cx="5527817" cy="1143000"/>
          </a:xfrm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Quantitative Results 1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05881" y="992486"/>
            <a:ext cx="174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  <a:latin typeface="Cambria" pitchFamily="18" charset="0"/>
              </a:rPr>
              <a:t>BURGLARY</a:t>
            </a:r>
            <a:endParaRPr lang="en-US" sz="2400" b="1" dirty="0">
              <a:solidFill>
                <a:srgbClr val="0000CC"/>
              </a:solidFill>
              <a:latin typeface="Cambria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9" y="1515122"/>
            <a:ext cx="4402109" cy="5118434"/>
          </a:xfrm>
          <a:prstGeom prst="rect">
            <a:avLst/>
          </a:prstGeom>
          <a:ln>
            <a:solidFill>
              <a:srgbClr val="0058E5"/>
            </a:solidFill>
            <a:prstDash val="lgDash"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011" y="1515122"/>
            <a:ext cx="3923607" cy="5118434"/>
          </a:xfrm>
          <a:prstGeom prst="rect">
            <a:avLst/>
          </a:prstGeom>
          <a:ln>
            <a:solidFill>
              <a:srgbClr val="0058E5"/>
            </a:solidFill>
          </a:ln>
        </p:spPr>
      </p:pic>
    </p:spTree>
    <p:extLst>
      <p:ext uri="{BB962C8B-B14F-4D97-AF65-F5344CB8AC3E}">
        <p14:creationId xmlns:p14="http://schemas.microsoft.com/office/powerpoint/2010/main" val="17699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Quantitative Results 2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0848" y="1104590"/>
            <a:ext cx="175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latin typeface="Cambria" pitchFamily="18" charset="0"/>
              </a:rPr>
              <a:t>SHOOTING</a:t>
            </a:r>
            <a:endParaRPr lang="en-US" sz="2400" b="1" dirty="0">
              <a:solidFill>
                <a:srgbClr val="008000"/>
              </a:solidFill>
              <a:latin typeface="Cambria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695795"/>
            <a:ext cx="3873731" cy="4924079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9" y="1695795"/>
            <a:ext cx="3998422" cy="492407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0001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Discussion: Comparison With Your Competitor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Competitor’s Results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36490" y="1701478"/>
            <a:ext cx="1975694" cy="473397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Your Results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867602" y="2360406"/>
            <a:ext cx="4041775" cy="395128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400" dirty="0" smtClean="0">
                <a:latin typeface="Cambria" charset="0"/>
                <a:ea typeface="Cambria" charset="0"/>
                <a:cs typeface="Cambria" charset="0"/>
              </a:rPr>
              <a:t>K-Means Clustering was easily interpretable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 smtClean="0">
                <a:latin typeface="Cambria" charset="0"/>
                <a:ea typeface="Cambria" charset="0"/>
                <a:cs typeface="Cambria" charset="0"/>
              </a:rPr>
              <a:t>Advantage: Simple, yet </a:t>
            </a:r>
            <a:r>
              <a:rPr lang="en-US" sz="1400" dirty="0" smtClean="0">
                <a:latin typeface="Cambria" charset="0"/>
                <a:ea typeface="Cambria" charset="0"/>
                <a:cs typeface="Cambria" charset="0"/>
              </a:rPr>
              <a:t>robust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 smtClean="0">
                <a:latin typeface="Cambria" charset="0"/>
                <a:ea typeface="Cambria" charset="0"/>
                <a:cs typeface="Cambria" charset="0"/>
              </a:rPr>
              <a:t>Successfully </a:t>
            </a:r>
            <a:r>
              <a:rPr lang="en-US" sz="1400" dirty="0" smtClean="0">
                <a:latin typeface="Cambria" charset="0"/>
                <a:ea typeface="Cambria" charset="0"/>
                <a:cs typeface="Cambria" charset="0"/>
              </a:rPr>
              <a:t>Isolated </a:t>
            </a:r>
            <a:r>
              <a:rPr lang="en-US" sz="1400" dirty="0" smtClean="0">
                <a:latin typeface="Cambria" charset="0"/>
                <a:ea typeface="Cambria" charset="0"/>
                <a:cs typeface="Cambria" charset="0"/>
              </a:rPr>
              <a:t>variables in accordance with the map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 smtClean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Accident 2012: Highest </a:t>
            </a:r>
            <a:r>
              <a:rPr lang="en-US" sz="1400" dirty="0" smtClean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Incidents in a Cluster</a:t>
            </a:r>
            <a:r>
              <a:rPr lang="en-US" sz="1400" dirty="0" smtClean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: 1,273; Lowest Incidents in a Cluster: 3 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Accident </a:t>
            </a:r>
            <a:r>
              <a:rPr lang="en-US" sz="1400" dirty="0" smtClean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2016: </a:t>
            </a:r>
            <a:r>
              <a:rPr lang="en-US" sz="1400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Highest Incidents in a Cluster: </a:t>
            </a:r>
            <a:r>
              <a:rPr lang="en-US" sz="1400" dirty="0" smtClean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1,692; </a:t>
            </a:r>
            <a:r>
              <a:rPr lang="en-US" sz="1400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Lowest Incidents in a Cluster: </a:t>
            </a:r>
            <a:r>
              <a:rPr lang="en-US" sz="1400" dirty="0" smtClean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3 </a:t>
            </a:r>
            <a:endParaRPr lang="en-US" sz="1400" dirty="0">
              <a:solidFill>
                <a:srgbClr val="C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400" dirty="0" smtClean="0">
                <a:solidFill>
                  <a:srgbClr val="0F2EB6"/>
                </a:solidFill>
                <a:latin typeface="Cambria" charset="0"/>
                <a:ea typeface="Cambria" charset="0"/>
                <a:cs typeface="Cambria" charset="0"/>
              </a:rPr>
              <a:t>Burglary 2012: </a:t>
            </a:r>
            <a:r>
              <a:rPr lang="en-US" sz="1400" dirty="0">
                <a:solidFill>
                  <a:srgbClr val="0F2EB6"/>
                </a:solidFill>
                <a:latin typeface="Cambria" charset="0"/>
                <a:ea typeface="Cambria" charset="0"/>
                <a:cs typeface="Cambria" charset="0"/>
              </a:rPr>
              <a:t>Highest Incidents in a Cluster: 2,340; Lowest Incidents in a Cluster: 37 </a:t>
            </a:r>
            <a:endParaRPr lang="en-US" sz="1400" dirty="0" smtClean="0">
              <a:solidFill>
                <a:srgbClr val="0F2EB6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400" dirty="0" smtClean="0">
                <a:solidFill>
                  <a:srgbClr val="0F2EB6"/>
                </a:solidFill>
                <a:latin typeface="Cambria" charset="0"/>
                <a:ea typeface="Cambria" charset="0"/>
                <a:cs typeface="Cambria" charset="0"/>
              </a:rPr>
              <a:t>Burglary 2016</a:t>
            </a:r>
            <a:r>
              <a:rPr lang="en-US" sz="1400" dirty="0">
                <a:solidFill>
                  <a:srgbClr val="0F2EB6"/>
                </a:solidFill>
                <a:latin typeface="Cambria" charset="0"/>
                <a:ea typeface="Cambria" charset="0"/>
                <a:cs typeface="Cambria" charset="0"/>
              </a:rPr>
              <a:t>: Highest Incidents in a Cluster: </a:t>
            </a:r>
            <a:r>
              <a:rPr lang="en-US" sz="1400" dirty="0" smtClean="0">
                <a:solidFill>
                  <a:srgbClr val="0F2EB6"/>
                </a:solidFill>
                <a:latin typeface="Cambria" charset="0"/>
                <a:ea typeface="Cambria" charset="0"/>
                <a:cs typeface="Cambria" charset="0"/>
              </a:rPr>
              <a:t>3,308; </a:t>
            </a:r>
            <a:r>
              <a:rPr lang="en-US" sz="1400" dirty="0">
                <a:solidFill>
                  <a:srgbClr val="0F2EB6"/>
                </a:solidFill>
                <a:latin typeface="Cambria" charset="0"/>
                <a:ea typeface="Cambria" charset="0"/>
                <a:cs typeface="Cambria" charset="0"/>
              </a:rPr>
              <a:t>Lowest Incidents in a Cluster: 2</a:t>
            </a:r>
            <a:r>
              <a:rPr lang="en-US" sz="1400" dirty="0" smtClean="0">
                <a:solidFill>
                  <a:srgbClr val="0F2EB6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endParaRPr lang="en-US" sz="1400" dirty="0">
              <a:solidFill>
                <a:srgbClr val="0F2EB6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400" dirty="0" smtClean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Shooting 2012: </a:t>
            </a:r>
            <a:r>
              <a:rPr lang="en-US" sz="1400" dirty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Highest Incidents in a Cluster: </a:t>
            </a:r>
            <a:r>
              <a:rPr lang="en-US" sz="1400" dirty="0" smtClean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171; </a:t>
            </a:r>
            <a:r>
              <a:rPr lang="en-US" sz="1400" dirty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Lowest Incidents in a Cluster: </a:t>
            </a:r>
            <a:r>
              <a:rPr lang="en-US" sz="1400" dirty="0" smtClean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3 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 smtClean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Shooting 2016: </a:t>
            </a:r>
            <a:r>
              <a:rPr lang="en-US" sz="1400" dirty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Highest Incidents in a Cluster: </a:t>
            </a:r>
            <a:r>
              <a:rPr lang="en-US" sz="1400" dirty="0" smtClean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224; </a:t>
            </a:r>
            <a:r>
              <a:rPr lang="en-US" sz="1400" dirty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Lowest Incidents in a Cluster: 2</a:t>
            </a:r>
            <a:r>
              <a:rPr lang="en-US" sz="1400" dirty="0" smtClean="0">
                <a:solidFill>
                  <a:srgbClr val="00B05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endParaRPr lang="en-US" sz="1400" dirty="0" smtClean="0">
              <a:solidFill>
                <a:srgbClr val="00B05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5142" y="2174875"/>
            <a:ext cx="404119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latin typeface="Cambria" pitchFamily="18" charset="0"/>
              </a:rPr>
              <a:t>3 Results – Leveraging Spatial Knowledge</a:t>
            </a:r>
            <a:endParaRPr lang="en-US" sz="1600" b="1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600" dirty="0" smtClean="0">
                <a:latin typeface="Cambria" pitchFamily="18" charset="0"/>
              </a:rPr>
              <a:t> Success of the simple 1NN classifier modified with  location constraint. 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 smtClean="0">
                <a:latin typeface="Cambria" pitchFamily="18" charset="0"/>
              </a:rPr>
              <a:t> Finding the most similar circumstance within the same neighborhood proved more effective than finding it within the entire city. </a:t>
            </a:r>
          </a:p>
          <a:p>
            <a:endParaRPr lang="en-US" sz="1600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600" dirty="0" smtClean="0">
                <a:latin typeface="Cambria" pitchFamily="18" charset="0"/>
              </a:rPr>
              <a:t>Naive </a:t>
            </a:r>
            <a:r>
              <a:rPr lang="en-US" sz="1600" dirty="0" err="1" smtClean="0">
                <a:latin typeface="Cambria" pitchFamily="18" charset="0"/>
              </a:rPr>
              <a:t>Bayes</a:t>
            </a:r>
            <a:r>
              <a:rPr lang="en-US" sz="1600" dirty="0" smtClean="0">
                <a:latin typeface="Cambria" pitchFamily="18" charset="0"/>
              </a:rPr>
              <a:t> classifier yields better results than Neural Networks</a:t>
            </a:r>
          </a:p>
          <a:p>
            <a:endParaRPr lang="en-US" sz="1600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600" dirty="0" smtClean="0">
                <a:latin typeface="Cambria" pitchFamily="18" charset="0"/>
              </a:rPr>
              <a:t> 24-by-20 grid data -   Success measures are consistently higher when using lower resolution data set</a:t>
            </a:r>
          </a:p>
          <a:p>
            <a:pPr lvl="1">
              <a:buFont typeface="Courier New" pitchFamily="49" charset="0"/>
              <a:buChar char="o"/>
            </a:pPr>
            <a:r>
              <a:rPr lang="en-US" sz="1600" dirty="0" smtClean="0">
                <a:latin typeface="Cambria" pitchFamily="18" charset="0"/>
              </a:rPr>
              <a:t> Due to each grid cell exhibiting a broader spatial knowledge</a:t>
            </a:r>
          </a:p>
        </p:txBody>
      </p:sp>
    </p:spTree>
    <p:extLst>
      <p:ext uri="{BB962C8B-B14F-4D97-AF65-F5344CB8AC3E}">
        <p14:creationId xmlns:p14="http://schemas.microsoft.com/office/powerpoint/2010/main" val="27991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Performance on Big Data: Time Measurements</a:t>
            </a:r>
            <a:endParaRPr lang="en-US" b="1" dirty="0">
              <a:solidFill>
                <a:srgbClr val="1F497D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79935"/>
              </p:ext>
            </p:extLst>
          </p:nvPr>
        </p:nvGraphicFramePr>
        <p:xfrm>
          <a:off x="380999" y="1850964"/>
          <a:ext cx="8534400" cy="4549837"/>
        </p:xfrm>
        <a:graphic>
          <a:graphicData uri="http://schemas.openxmlformats.org/drawingml/2006/table">
            <a:tbl>
              <a:tblPr firstRow="1" bandRow="1">
                <a:solidFill>
                  <a:schemeClr val="accent2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703439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Operation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Application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Time Measurement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/>
                </a:tc>
              </a:tr>
              <a:tr h="1047653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Load raw dataset</a:t>
                      </a:r>
                      <a:r>
                        <a:rPr lang="en-US" baseline="0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 </a:t>
                      </a:r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in Spark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Zeppelin Notebook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45</a:t>
                      </a:r>
                      <a:r>
                        <a:rPr lang="en-US" baseline="0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 seconds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/>
                </a:tc>
              </a:tr>
              <a:tr h="1047653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Load</a:t>
                      </a:r>
                      <a:r>
                        <a:rPr lang="en-US" baseline="0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 data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R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1 minute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/>
                </a:tc>
              </a:tr>
              <a:tr h="1047653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Aggregate</a:t>
                      </a:r>
                      <a:r>
                        <a:rPr lang="en-US" baseline="0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 data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R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5 minutes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/>
                </a:tc>
              </a:tr>
              <a:tr h="703439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Loading server to map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R Shiny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2 minutes</a:t>
                      </a:r>
                      <a:endParaRPr lang="en-US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9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Conclusion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2486" y="1594022"/>
            <a:ext cx="8452022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 smtClean="0">
                <a:latin typeface="Cambria" pitchFamily="18" charset="0"/>
              </a:rPr>
              <a:t>  Identified crime clusters over a period of time </a:t>
            </a:r>
            <a:endParaRPr lang="en-US" sz="2200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2200" dirty="0">
              <a:latin typeface="Cambria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Cambria" pitchFamily="18" charset="0"/>
              </a:rPr>
              <a:t> Crimes in 2016 overall had increased from </a:t>
            </a:r>
            <a:r>
              <a:rPr lang="en-US" sz="2200" dirty="0" smtClean="0">
                <a:latin typeface="Cambria" pitchFamily="18" charset="0"/>
              </a:rPr>
              <a:t>2012 for all three variables</a:t>
            </a:r>
            <a:endParaRPr lang="en-US" sz="2200" dirty="0">
              <a:latin typeface="Cambria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200" dirty="0" smtClean="0">
                <a:latin typeface="Cambria" pitchFamily="18" charset="0"/>
              </a:rPr>
              <a:t> Majority of crime activities occur near the rivers</a:t>
            </a:r>
          </a:p>
          <a:p>
            <a:pPr lvl="1">
              <a:buFont typeface="Courier New" pitchFamily="49" charset="0"/>
              <a:buChar char="o"/>
            </a:pPr>
            <a:r>
              <a:rPr lang="en-US" sz="2200" dirty="0" smtClean="0">
                <a:latin typeface="Cambria" pitchFamily="18" charset="0"/>
              </a:rPr>
              <a:t> </a:t>
            </a:r>
            <a:r>
              <a:rPr lang="en-US" sz="2200" dirty="0" smtClean="0">
                <a:latin typeface="Cambria" pitchFamily="18" charset="0"/>
              </a:rPr>
              <a:t>For example: Lloyd </a:t>
            </a:r>
            <a:r>
              <a:rPr lang="en-US" sz="2200" dirty="0" smtClean="0">
                <a:latin typeface="Cambria" pitchFamily="18" charset="0"/>
              </a:rPr>
              <a:t>district &amp; pearl district is heavily impacted</a:t>
            </a:r>
          </a:p>
          <a:p>
            <a:pPr>
              <a:buFont typeface="Wingdings" pitchFamily="2" charset="2"/>
              <a:buChar char="§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200" dirty="0" smtClean="0">
                <a:latin typeface="Cambria" pitchFamily="18" charset="0"/>
              </a:rPr>
              <a:t> Achieved results by updating data that is supplied into the </a:t>
            </a:r>
            <a:r>
              <a:rPr lang="en-US" sz="2200" dirty="0" smtClean="0">
                <a:latin typeface="Cambria" pitchFamily="18" charset="0"/>
              </a:rPr>
              <a:t>application</a:t>
            </a:r>
          </a:p>
          <a:p>
            <a:pPr>
              <a:buFont typeface="Wingdings" pitchFamily="2" charset="2"/>
              <a:buChar char="§"/>
            </a:pPr>
            <a:endParaRPr lang="en-US" sz="2200" dirty="0">
              <a:latin typeface="Cambria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200" dirty="0" smtClean="0">
                <a:latin typeface="Cambria" pitchFamily="18" charset="0"/>
              </a:rPr>
              <a:t> Crimes in 2016 overall had increased from 2012</a:t>
            </a:r>
            <a:endParaRPr lang="en-US" sz="2200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2200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200" dirty="0" smtClean="0">
                <a:latin typeface="Cambria" pitchFamily="18" charset="0"/>
              </a:rPr>
              <a:t> </a:t>
            </a:r>
            <a:r>
              <a:rPr lang="en-US" sz="2200" dirty="0" smtClean="0">
                <a:latin typeface="Cambria" pitchFamily="18" charset="0"/>
              </a:rPr>
              <a:t>There are clusters that are moving up north towards Washington State, particularly in Vancouver.</a:t>
            </a:r>
          </a:p>
          <a:p>
            <a:pPr>
              <a:buFont typeface="Wingdings" pitchFamily="2" charset="2"/>
              <a:buChar char="§"/>
            </a:pPr>
            <a:endParaRPr lang="en-US" sz="2400" dirty="0" smtClean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8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Quiz for Your Classmates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What statistical method was used?</a:t>
            </a:r>
          </a:p>
          <a:p>
            <a:pPr marL="0" indent="0">
              <a:buNone/>
            </a:pPr>
            <a:endParaRPr lang="en-US" dirty="0" smtClean="0">
              <a:solidFill>
                <a:srgbClr val="1F497D"/>
              </a:solidFill>
            </a:endParaRPr>
          </a:p>
          <a:p>
            <a:r>
              <a:rPr lang="en-US" dirty="0" smtClean="0">
                <a:solidFill>
                  <a:srgbClr val="1F497D"/>
                </a:solidFill>
              </a:rPr>
              <a:t>What programming tool was used?</a:t>
            </a:r>
          </a:p>
          <a:p>
            <a:pPr marL="0" indent="0">
              <a:buNone/>
            </a:pPr>
            <a:endParaRPr lang="en-US" dirty="0" smtClean="0">
              <a:solidFill>
                <a:srgbClr val="1F497D"/>
              </a:solidFill>
            </a:endParaRPr>
          </a:p>
          <a:p>
            <a:r>
              <a:rPr lang="en-US" dirty="0" smtClean="0">
                <a:solidFill>
                  <a:srgbClr val="1F497D"/>
                </a:solidFill>
              </a:rPr>
              <a:t>What scientific contribution was made?</a:t>
            </a:r>
          </a:p>
          <a:p>
            <a:endParaRPr lang="en-US" dirty="0">
              <a:solidFill>
                <a:srgbClr val="1F497D"/>
              </a:solidFill>
            </a:endParaRPr>
          </a:p>
          <a:p>
            <a:r>
              <a:rPr lang="en-US" dirty="0" smtClean="0">
                <a:solidFill>
                  <a:srgbClr val="1F497D"/>
                </a:solidFill>
              </a:rPr>
              <a:t>What idea could be useful for </a:t>
            </a:r>
            <a:r>
              <a:rPr lang="en-US" smtClean="0">
                <a:solidFill>
                  <a:srgbClr val="1F497D"/>
                </a:solidFill>
              </a:rPr>
              <a:t>your project?</a:t>
            </a:r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923" y="300943"/>
            <a:ext cx="7608864" cy="697634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1F497D"/>
                </a:solidFill>
              </a:rPr>
              <a:t>Contribution of Competitor’s Article</a:t>
            </a:r>
            <a:endParaRPr lang="en-US" sz="3600" b="1" dirty="0">
              <a:solidFill>
                <a:srgbClr val="1F497D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0074" y="1367909"/>
            <a:ext cx="4897713" cy="2742719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</p:pic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2514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 rot="10800000" flipV="1">
            <a:off x="6389225" y="4931732"/>
            <a:ext cx="2588561" cy="984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206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Arial" pitchFamily="34" charset="0"/>
              </a:rPr>
              <a:t>Figure 7.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Arial" pitchFamily="34" charset="0"/>
              </a:rPr>
              <a:t>Overall classification results.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Arial" pitchFamily="34" charset="0"/>
              </a:rPr>
              <a:t> Best performance of classifier using different training sets.</a:t>
            </a:r>
            <a:endParaRPr kumimoji="0" lang="en-US" sz="14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62456" y="998577"/>
            <a:ext cx="392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Cambria" pitchFamily="18" charset="0"/>
                <a:ea typeface="Arial" pitchFamily="34" charset="0"/>
                <a:cs typeface="Arial" pitchFamily="34" charset="0"/>
              </a:rPr>
              <a:t>Best Overall Classifier Performance</a:t>
            </a:r>
            <a:endParaRPr lang="en-US" sz="1400" dirty="0" smtClean="0">
              <a:latin typeface="Cambria" pitchFamily="18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5142" y="6208326"/>
            <a:ext cx="8782645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ambria" pitchFamily="18" charset="0"/>
              </a:rPr>
              <a:t>Yu, C. H., Ward, M. W., </a:t>
            </a:r>
            <a:r>
              <a:rPr lang="en-US" sz="1400" dirty="0" err="1" smtClean="0">
                <a:latin typeface="Cambria" pitchFamily="18" charset="0"/>
              </a:rPr>
              <a:t>Morabito</a:t>
            </a:r>
            <a:r>
              <a:rPr lang="en-US" sz="1400" dirty="0" smtClean="0">
                <a:latin typeface="Cambria" pitchFamily="18" charset="0"/>
              </a:rPr>
              <a:t>, M., &amp; Ding, W. (2011, December). Crime forecasting using data mining techniques. In </a:t>
            </a:r>
            <a:r>
              <a:rPr lang="en-US" sz="1400" i="1" dirty="0" smtClean="0">
                <a:latin typeface="Cambria" pitchFamily="18" charset="0"/>
              </a:rPr>
              <a:t>Data Mining Workshops (ICDMW), 2011 IEEE 11th International Conference on</a:t>
            </a:r>
            <a:r>
              <a:rPr lang="en-US" sz="1400" dirty="0" smtClean="0">
                <a:latin typeface="Cambria" pitchFamily="18" charset="0"/>
              </a:rPr>
              <a:t> (pp. 779-786). IEEE.</a:t>
            </a:r>
            <a:endParaRPr lang="en-US" sz="1400" dirty="0">
              <a:latin typeface="Cambria" pitchFamily="18" charset="0"/>
            </a:endParaRP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142" y="1367909"/>
            <a:ext cx="3693952" cy="2742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95142" y="4552007"/>
            <a:ext cx="6402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Cambria" pitchFamily="18" charset="0"/>
              </a:rPr>
              <a:t> Discuss approach to architecting dataset from original crime records</a:t>
            </a:r>
          </a:p>
          <a:p>
            <a:pPr>
              <a:buFont typeface="Wingdings" pitchFamily="2" charset="2"/>
              <a:buChar char="Ø"/>
            </a:pPr>
            <a:endParaRPr lang="en-US" sz="1200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Cambria" pitchFamily="18" charset="0"/>
              </a:rPr>
              <a:t> Perform an ensemble of data mining classification techniques to employ to perform crime forecasting</a:t>
            </a:r>
          </a:p>
          <a:p>
            <a:pPr>
              <a:buFont typeface="Wingdings" pitchFamily="2" charset="2"/>
              <a:buChar char="Ø"/>
            </a:pPr>
            <a:endParaRPr lang="en-US" sz="1200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Cambria" pitchFamily="18" charset="0"/>
              </a:rPr>
              <a:t> Propose the best forecasting  to achieve the most stable outcomes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" y="4244229"/>
            <a:ext cx="914400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350" dirty="0" smtClean="0">
                <a:latin typeface="Cambria" pitchFamily="18" charset="0"/>
              </a:rPr>
              <a:t>  Focus – </a:t>
            </a:r>
            <a:r>
              <a:rPr lang="en-US" sz="1350" b="1" dirty="0" smtClean="0">
                <a:latin typeface="Cambria" pitchFamily="18" charset="0"/>
              </a:rPr>
              <a:t>Arrest, Commercial Burglary, Foreclosure, Motor Vehicle, Larceny, </a:t>
            </a:r>
            <a:r>
              <a:rPr lang="en-US" sz="1350" b="1" u="sng" dirty="0" smtClean="0">
                <a:latin typeface="Cambria" pitchFamily="18" charset="0"/>
              </a:rPr>
              <a:t>Residential Burglary</a:t>
            </a:r>
            <a:r>
              <a:rPr lang="en-US" sz="1350" b="1" dirty="0" smtClean="0">
                <a:latin typeface="Cambria" pitchFamily="18" charset="0"/>
              </a:rPr>
              <a:t>,  Street Robbery</a:t>
            </a:r>
            <a:endParaRPr lang="en-US" sz="1350" b="1" dirty="0">
              <a:latin typeface="Cambria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78988" y="1367909"/>
            <a:ext cx="998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mbria" pitchFamily="18" charset="0"/>
                <a:ea typeface="Times New Roman" pitchFamily="18" charset="0"/>
                <a:cs typeface="Arial" pitchFamily="34" charset="0"/>
              </a:rPr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34040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979" y="274638"/>
            <a:ext cx="7608864" cy="1143000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Description of Your Contribution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1" y="1594022"/>
            <a:ext cx="4949910" cy="4995519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2400" dirty="0" smtClean="0">
                <a:latin typeface="Cambria" charset="0"/>
                <a:ea typeface="Cambria" charset="0"/>
                <a:cs typeface="Cambria" charset="0"/>
              </a:rPr>
              <a:t>Generate crime forecasting in </a:t>
            </a:r>
            <a:r>
              <a:rPr lang="en-US" sz="2400" b="1" dirty="0" smtClean="0">
                <a:latin typeface="Cambria" charset="0"/>
                <a:ea typeface="Cambria" charset="0"/>
                <a:cs typeface="Cambria" charset="0"/>
              </a:rPr>
              <a:t>Portland, Oregon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latin typeface="Cambria" charset="0"/>
                <a:ea typeface="Cambria" charset="0"/>
                <a:cs typeface="Cambria" charset="0"/>
              </a:rPr>
              <a:t> Location (safe &amp; unsafe areas)</a:t>
            </a:r>
          </a:p>
          <a:p>
            <a:pPr>
              <a:buFont typeface="Wingdings" charset="2"/>
              <a:buChar char="§"/>
            </a:pPr>
            <a:r>
              <a:rPr lang="en-US" sz="2400" dirty="0" smtClean="0">
                <a:latin typeface="Cambria" charset="0"/>
                <a:ea typeface="Cambria" charset="0"/>
                <a:cs typeface="Cambria" charset="0"/>
              </a:rPr>
              <a:t>Compare </a:t>
            </a:r>
            <a:r>
              <a:rPr lang="en-US" sz="2400" dirty="0">
                <a:latin typeface="Cambria" charset="0"/>
                <a:ea typeface="Cambria" charset="0"/>
                <a:cs typeface="Cambria" charset="0"/>
              </a:rPr>
              <a:t>available crime forecasting </a:t>
            </a:r>
            <a:r>
              <a:rPr lang="en-US" sz="2400" dirty="0" smtClean="0">
                <a:latin typeface="Cambria" charset="0"/>
                <a:ea typeface="Cambria" charset="0"/>
                <a:cs typeface="Cambria" charset="0"/>
              </a:rPr>
              <a:t>methods</a:t>
            </a:r>
            <a:endParaRPr lang="en-US" sz="2400" dirty="0">
              <a:latin typeface="Cambria" charset="0"/>
              <a:ea typeface="Cambria" charset="0"/>
              <a:cs typeface="Cambria" charset="0"/>
            </a:endParaRPr>
          </a:p>
          <a:p>
            <a:pPr>
              <a:buFont typeface="Wingdings" charset="2"/>
              <a:buChar char="§"/>
            </a:pPr>
            <a:r>
              <a:rPr lang="en-US" sz="2400" dirty="0">
                <a:latin typeface="Cambria" charset="0"/>
                <a:ea typeface="Cambria" charset="0"/>
                <a:cs typeface="Cambria" charset="0"/>
              </a:rPr>
              <a:t>Improve place-based crime </a:t>
            </a:r>
            <a:r>
              <a:rPr lang="en-US" sz="2400" dirty="0" smtClean="0">
                <a:latin typeface="Cambria" charset="0"/>
                <a:ea typeface="Cambria" charset="0"/>
                <a:cs typeface="Cambria" charset="0"/>
              </a:rPr>
              <a:t>forecasting</a:t>
            </a:r>
          </a:p>
          <a:p>
            <a:pPr>
              <a:buFont typeface="Wingdings" charset="2"/>
              <a:buChar char="§"/>
            </a:pPr>
            <a:r>
              <a:rPr lang="en-US" sz="2400" dirty="0">
                <a:latin typeface="Cambria" charset="0"/>
                <a:ea typeface="Cambria" charset="0"/>
                <a:cs typeface="Cambria" charset="0"/>
              </a:rPr>
              <a:t>Apply </a:t>
            </a:r>
            <a:r>
              <a:rPr lang="en-US" sz="2400" b="1" dirty="0">
                <a:latin typeface="Cambria" charset="0"/>
                <a:ea typeface="Cambria" charset="0"/>
                <a:cs typeface="Cambria" charset="0"/>
              </a:rPr>
              <a:t>K-means clustering </a:t>
            </a:r>
            <a:r>
              <a:rPr lang="en-US" sz="2400" dirty="0" smtClean="0">
                <a:latin typeface="Cambria" charset="0"/>
                <a:ea typeface="Cambria" charset="0"/>
                <a:cs typeface="Cambria" charset="0"/>
              </a:rPr>
              <a:t>algorithm</a:t>
            </a:r>
          </a:p>
          <a:p>
            <a:pPr>
              <a:buFont typeface="Wingdings" charset="2"/>
              <a:buChar char="§"/>
            </a:pPr>
            <a:r>
              <a:rPr lang="en-US" sz="2400" dirty="0">
                <a:latin typeface="Cambria" charset="0"/>
                <a:ea typeface="Cambria" charset="0"/>
                <a:cs typeface="Cambria" charset="0"/>
              </a:rPr>
              <a:t>Grouped the data for </a:t>
            </a:r>
            <a:r>
              <a:rPr lang="en-US" sz="2400" dirty="0" smtClean="0">
                <a:latin typeface="Cambria" charset="0"/>
                <a:ea typeface="Cambria" charset="0"/>
                <a:cs typeface="Cambria" charset="0"/>
              </a:rPr>
              <a:t>spatial ‘hotspot’ </a:t>
            </a:r>
          </a:p>
          <a:p>
            <a:pPr>
              <a:buFont typeface="Wingdings" charset="2"/>
              <a:buChar char="§"/>
            </a:pPr>
            <a:r>
              <a:rPr lang="en-US" sz="2400" dirty="0" smtClean="0">
                <a:latin typeface="Cambria" charset="0"/>
                <a:ea typeface="Cambria" charset="0"/>
                <a:cs typeface="Cambria" charset="0"/>
              </a:rPr>
              <a:t>Create an application to visualize crime clusters in the city map</a:t>
            </a:r>
            <a:endParaRPr lang="en-US" sz="2400" dirty="0">
              <a:latin typeface="Cambria" charset="0"/>
              <a:ea typeface="Cambria" charset="0"/>
              <a:cs typeface="Cambria" charset="0"/>
            </a:endParaRPr>
          </a:p>
          <a:p>
            <a:endParaRPr lang="en-US" dirty="0" smtClean="0"/>
          </a:p>
        </p:txBody>
      </p:sp>
      <p:pic>
        <p:nvPicPr>
          <p:cNvPr id="10243" name="Picture 3" descr="http://www.portlandpro.com/portlandandsuburbsmap.gif"/>
          <p:cNvPicPr>
            <a:picLocks noChangeAspect="1" noChangeArrowheads="1"/>
          </p:cNvPicPr>
          <p:nvPr/>
        </p:nvPicPr>
        <p:blipFill>
          <a:blip r:embed="rId2"/>
          <a:srcRect l="33605" t="9417" r="28385" b="15987"/>
          <a:stretch>
            <a:fillRect/>
          </a:stretch>
        </p:blipFill>
        <p:spPr bwMode="auto">
          <a:xfrm>
            <a:off x="5140411" y="1260390"/>
            <a:ext cx="3830593" cy="5329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43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Data Source and Content</a:t>
            </a:r>
            <a:endParaRPr lang="en-US" b="1" dirty="0">
              <a:solidFill>
                <a:srgbClr val="1F497D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068825"/>
              </p:ext>
            </p:extLst>
          </p:nvPr>
        </p:nvGraphicFramePr>
        <p:xfrm>
          <a:off x="457200" y="1600200"/>
          <a:ext cx="8229600" cy="3352800"/>
        </p:xfrm>
        <a:graphic>
          <a:graphicData uri="http://schemas.openxmlformats.org/drawingml/2006/table">
            <a:tbl>
              <a:tblPr firstRow="1" bandRow="1">
                <a:solidFill>
                  <a:srgbClr val="7F2D2C"/>
                </a:solidFill>
                <a:tableStyleId>{9DCAF9ED-07DC-4A11-8D7F-57B35C25682E}</a:tableStyleId>
              </a:tblPr>
              <a:tblGrid>
                <a:gridCol w="8229600"/>
              </a:tblGrid>
              <a:tr h="45368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United</a:t>
                      </a:r>
                      <a:r>
                        <a:rPr lang="en-US" sz="2800" baseline="0" dirty="0" smtClean="0">
                          <a:latin typeface="Cambria" charset="0"/>
                          <a:ea typeface="Cambria" charset="0"/>
                          <a:cs typeface="Cambria" charset="0"/>
                        </a:rPr>
                        <a:t> States National Institute of Justice (USNIJ)</a:t>
                      </a:r>
                      <a:endParaRPr lang="en-US" sz="2800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§"/>
                      </a:pPr>
                      <a:r>
                        <a:rPr lang="en-US" sz="2000" kern="1200" dirty="0" smtClean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Provided by the Portland Police Bureau (PPB) for the period of March 1, 2012 through February 28, 2017. </a:t>
                      </a:r>
                    </a:p>
                    <a:p>
                      <a:pPr marL="342900" indent="-342900">
                        <a:buFont typeface="Wingdings" charset="2"/>
                        <a:buChar char="§"/>
                      </a:pPr>
                      <a:endParaRPr lang="en-US" sz="2000" kern="1200" dirty="0" smtClean="0"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marL="342900" indent="-342900">
                        <a:buFont typeface="Wingdings" charset="2"/>
                        <a:buChar char="§"/>
                      </a:pPr>
                      <a:r>
                        <a:rPr lang="en-US" sz="2000" kern="1200" dirty="0" smtClean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March 1, 2012 – February 28, 2017 (Updated)</a:t>
                      </a:r>
                    </a:p>
                    <a:p>
                      <a:pPr marL="342900" indent="-342900">
                        <a:buFont typeface="Wingdings" charset="2"/>
                        <a:buChar char="§"/>
                      </a:pPr>
                      <a:endParaRPr lang="en-US" sz="2000" kern="1200" dirty="0" smtClean="0"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marL="342900" indent="-342900">
                        <a:buFont typeface="Wingdings" charset="2"/>
                        <a:buChar char="§"/>
                      </a:pPr>
                      <a:r>
                        <a:rPr lang="en-US" sz="2000" kern="1200" dirty="0" smtClean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Variables</a:t>
                      </a:r>
                      <a:r>
                        <a:rPr lang="en-US" sz="2000" kern="1200" baseline="0" dirty="0" smtClean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 in dataset included a</a:t>
                      </a:r>
                      <a:r>
                        <a:rPr lang="en-US" sz="2000" kern="1200" dirty="0" smtClean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ccident, burglary, </a:t>
                      </a:r>
                      <a:r>
                        <a:rPr lang="en-US" sz="2000" kern="1200" baseline="0" dirty="0" smtClean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cold stabbing, school disturbance(p), call disturbance(p), shooting(p), assault(p)</a:t>
                      </a:r>
                    </a:p>
                    <a:p>
                      <a:pPr marL="342900" indent="-342900">
                        <a:buFont typeface="Wingdings" charset="2"/>
                        <a:buChar char="§"/>
                      </a:pPr>
                      <a:endParaRPr lang="en-US" sz="2000" kern="1200" baseline="0" dirty="0" smtClean="0"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  <a:p>
                      <a:pPr marL="342900" indent="-342900">
                        <a:buFont typeface="Wingdings" charset="2"/>
                        <a:buChar char="§"/>
                      </a:pPr>
                      <a:r>
                        <a:rPr lang="en-US" sz="2000" kern="1200" baseline="0" dirty="0" smtClean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* (p) = Priority</a:t>
                      </a:r>
                      <a:endParaRPr lang="en-US" sz="2000" dirty="0"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77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710" y="195470"/>
            <a:ext cx="7362678" cy="1143000"/>
          </a:xfrm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Your Method</a:t>
            </a:r>
            <a:endParaRPr lang="en-US" b="1" dirty="0">
              <a:solidFill>
                <a:srgbClr val="1F497D"/>
              </a:solidFill>
            </a:endParaRPr>
          </a:p>
        </p:txBody>
      </p:sp>
      <p:pic>
        <p:nvPicPr>
          <p:cNvPr id="41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6" y="1828799"/>
            <a:ext cx="7467944" cy="47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74935" y="1548187"/>
            <a:ext cx="3394130" cy="33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ambria" charset="0"/>
                <a:ea typeface="Calibri" charset="0"/>
              </a:rPr>
              <a:t>United States National Institute of Justice (USNIJ)</a:t>
            </a:r>
            <a:endParaRPr lang="en-US" sz="1200">
              <a:effectLst/>
              <a:latin typeface="Times New Roman" charset="0"/>
              <a:ea typeface="Calibri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63310" y="3141593"/>
            <a:ext cx="148082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ambria" charset="0"/>
                <a:ea typeface="Calibri" charset="0"/>
              </a:rPr>
              <a:t>Zeppelin Notebook</a:t>
            </a:r>
            <a:endParaRPr lang="en-US" sz="1200">
              <a:effectLst/>
              <a:latin typeface="Times New Roman" charset="0"/>
              <a:ea typeface="Calibri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283960" y="5142092"/>
            <a:ext cx="1945640" cy="34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ambria" charset="0"/>
                <a:ea typeface="Calibri" charset="0"/>
              </a:rPr>
              <a:t>R Programming (</a:t>
            </a:r>
            <a:r>
              <a:rPr lang="en-US" sz="1200" i="1" dirty="0" err="1">
                <a:effectLst/>
                <a:latin typeface="Cambria" charset="0"/>
                <a:ea typeface="Calibri" charset="0"/>
              </a:rPr>
              <a:t>RStudio</a:t>
            </a:r>
            <a:r>
              <a:rPr lang="en-US" sz="1200" dirty="0">
                <a:effectLst/>
                <a:latin typeface="Cambria" charset="0"/>
                <a:ea typeface="Calibri" charset="0"/>
              </a:rPr>
              <a:t>)</a:t>
            </a:r>
            <a:endParaRPr lang="en-US" sz="1200" dirty="0">
              <a:effectLst/>
              <a:latin typeface="Times New Roman" charset="0"/>
              <a:ea typeface="Calibri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65735" y="5141457"/>
            <a:ext cx="274256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ambria" charset="0"/>
                <a:ea typeface="Calibri" charset="0"/>
              </a:rPr>
              <a:t>R Programming &amp; Shiny Application</a:t>
            </a:r>
            <a:endParaRPr lang="en-US" sz="1200">
              <a:effectLst/>
              <a:latin typeface="Times New Roman" charset="0"/>
              <a:ea typeface="Calibri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37017" y="3195204"/>
            <a:ext cx="1488440" cy="3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ambria" charset="0"/>
                <a:ea typeface="Calibri" charset="0"/>
              </a:rPr>
              <a:t>R Shiny Application</a:t>
            </a:r>
            <a:endParaRPr lang="en-US" sz="1200">
              <a:effectLst/>
              <a:latin typeface="Times New Roman" charset="0"/>
              <a:ea typeface="Calibri" charset="0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1371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211" y="231990"/>
            <a:ext cx="5527817" cy="945292"/>
          </a:xfrm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Quantitative Results 1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605754" y="2570442"/>
            <a:ext cx="494270" cy="46955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6605754" y="3274777"/>
            <a:ext cx="494270" cy="469557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8" name="Oval 7"/>
          <p:cNvSpPr/>
          <p:nvPr/>
        </p:nvSpPr>
        <p:spPr>
          <a:xfrm>
            <a:off x="6755028" y="1908428"/>
            <a:ext cx="494270" cy="46955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nut 8"/>
          <p:cNvSpPr/>
          <p:nvPr/>
        </p:nvSpPr>
        <p:spPr>
          <a:xfrm>
            <a:off x="7100024" y="1403910"/>
            <a:ext cx="436605" cy="383060"/>
          </a:xfrm>
          <a:prstGeom prst="donu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F2E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8327" y="3324890"/>
            <a:ext cx="167740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100+ incidents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19868" y="1417638"/>
            <a:ext cx="1220206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1 incident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66594" y="2008653"/>
            <a:ext cx="147348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2-9 incidents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49298" y="2670667"/>
            <a:ext cx="182567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10-99 incidents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61412" y="1025611"/>
            <a:ext cx="233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pitchFamily="18" charset="0"/>
              </a:rPr>
              <a:t>MAP KEY &amp; LEGEND</a:t>
            </a:r>
            <a:endParaRPr lang="en-US" b="1" dirty="0">
              <a:latin typeface="Cambri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40316" y="4411362"/>
            <a:ext cx="279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  <a:latin typeface="Cambria" pitchFamily="18" charset="0"/>
              </a:rPr>
              <a:t>- - - --- -    </a:t>
            </a:r>
            <a:r>
              <a:rPr lang="en-US" dirty="0" smtClean="0">
                <a:latin typeface="Cambria" pitchFamily="18" charset="0"/>
              </a:rPr>
              <a:t>Year 2012</a:t>
            </a:r>
            <a:endParaRPr lang="en-US" dirty="0">
              <a:latin typeface="Cambria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140316" y="5057693"/>
            <a:ext cx="93087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47318" y="4873027"/>
            <a:ext cx="179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Year </a:t>
            </a:r>
            <a:r>
              <a:rPr lang="en-US" dirty="0" smtClean="0">
                <a:latin typeface="Cambria" pitchFamily="18" charset="0"/>
              </a:rPr>
              <a:t>2016</a:t>
            </a:r>
            <a:endParaRPr lang="en-US" dirty="0" smtClean="0">
              <a:latin typeface="Cambria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69622"/>
              </p:ext>
            </p:extLst>
          </p:nvPr>
        </p:nvGraphicFramePr>
        <p:xfrm>
          <a:off x="292391" y="1786970"/>
          <a:ext cx="6095060" cy="475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7530"/>
                <a:gridCol w="3047530"/>
              </a:tblGrid>
              <a:tr h="6963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Accidents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(2012)</a:t>
                      </a:r>
                    </a:p>
                  </a:txBody>
                  <a:tcPr marL="65278" marR="65278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Accidents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(2016)</a:t>
                      </a:r>
                    </a:p>
                  </a:txBody>
                  <a:tcPr marL="65278" marR="65278" marT="0" marB="0">
                    <a:solidFill>
                      <a:srgbClr val="C00000"/>
                    </a:solidFill>
                  </a:tcPr>
                </a:tc>
              </a:tr>
              <a:tr h="3829661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1273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518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385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214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118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115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110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12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3</a:t>
                      </a:r>
                    </a:p>
                  </a:txBody>
                  <a:tcPr marL="65278" marR="65278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1692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1496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915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582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561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326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78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41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20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3</a:t>
                      </a:r>
                    </a:p>
                  </a:txBody>
                  <a:tcPr marL="65278" marR="65278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211" y="231990"/>
            <a:ext cx="5527817" cy="945292"/>
          </a:xfrm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Quantitative Results 1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605754" y="2570442"/>
            <a:ext cx="494270" cy="46955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6605754" y="3274777"/>
            <a:ext cx="494270" cy="469557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8" name="Oval 7"/>
          <p:cNvSpPr/>
          <p:nvPr/>
        </p:nvSpPr>
        <p:spPr>
          <a:xfrm>
            <a:off x="6755028" y="1908428"/>
            <a:ext cx="494270" cy="46955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nut 8"/>
          <p:cNvSpPr/>
          <p:nvPr/>
        </p:nvSpPr>
        <p:spPr>
          <a:xfrm>
            <a:off x="7100024" y="1403910"/>
            <a:ext cx="436605" cy="383060"/>
          </a:xfrm>
          <a:prstGeom prst="donu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F2E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8327" y="3324890"/>
            <a:ext cx="167740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100+ incidents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19868" y="1417638"/>
            <a:ext cx="1220206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1 incident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66594" y="2008653"/>
            <a:ext cx="147348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2-9 incidents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49298" y="2670667"/>
            <a:ext cx="182567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10-99 incidents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61412" y="1025611"/>
            <a:ext cx="233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pitchFamily="18" charset="0"/>
              </a:rPr>
              <a:t>MAP KEY &amp; LEGEND</a:t>
            </a:r>
            <a:endParaRPr lang="en-US" b="1" dirty="0">
              <a:latin typeface="Cambri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40316" y="4411362"/>
            <a:ext cx="279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rgbClr val="0000CC"/>
                </a:solidFill>
                <a:latin typeface="Cambria" pitchFamily="18" charset="0"/>
              </a:rPr>
              <a:t>- - - --- -    </a:t>
            </a:r>
            <a:r>
              <a:rPr lang="en-US" dirty="0" smtClean="0">
                <a:latin typeface="Cambria" pitchFamily="18" charset="0"/>
              </a:rPr>
              <a:t>Year 2012</a:t>
            </a:r>
            <a:endParaRPr lang="en-US" dirty="0">
              <a:latin typeface="Cambria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140316" y="5057693"/>
            <a:ext cx="930875" cy="0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47318" y="4873027"/>
            <a:ext cx="179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Year </a:t>
            </a:r>
            <a:r>
              <a:rPr lang="en-US" dirty="0" smtClean="0">
                <a:latin typeface="Cambria" pitchFamily="18" charset="0"/>
              </a:rPr>
              <a:t>2016</a:t>
            </a:r>
            <a:endParaRPr lang="en-US" dirty="0" smtClean="0">
              <a:latin typeface="Cambria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29094"/>
              </p:ext>
            </p:extLst>
          </p:nvPr>
        </p:nvGraphicFramePr>
        <p:xfrm>
          <a:off x="197225" y="1682542"/>
          <a:ext cx="5588432" cy="496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94216"/>
                <a:gridCol w="2794216"/>
              </a:tblGrid>
              <a:tr h="9032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Burglary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(2012)</a:t>
                      </a:r>
                    </a:p>
                  </a:txBody>
                  <a:tcPr marL="68580" marR="68580" marT="0" marB="0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Burglary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(2016)</a:t>
                      </a:r>
                    </a:p>
                  </a:txBody>
                  <a:tcPr marL="68580" marR="68580" marT="0" marB="0">
                    <a:solidFill>
                      <a:srgbClr val="0000CC"/>
                    </a:solidFill>
                  </a:tcPr>
                </a:tc>
              </a:tr>
              <a:tr h="4064433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2340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1577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1025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633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244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103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70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47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37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3308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2619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1839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1039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468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41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12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4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211" y="231990"/>
            <a:ext cx="5527817" cy="945292"/>
          </a:xfrm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Quantitative Results 1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605754" y="2570442"/>
            <a:ext cx="494270" cy="46955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6605754" y="3274777"/>
            <a:ext cx="494270" cy="469557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8" name="Oval 7"/>
          <p:cNvSpPr/>
          <p:nvPr/>
        </p:nvSpPr>
        <p:spPr>
          <a:xfrm>
            <a:off x="6755028" y="1908428"/>
            <a:ext cx="494270" cy="46955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nut 8"/>
          <p:cNvSpPr/>
          <p:nvPr/>
        </p:nvSpPr>
        <p:spPr>
          <a:xfrm>
            <a:off x="7100024" y="1403910"/>
            <a:ext cx="436605" cy="383060"/>
          </a:xfrm>
          <a:prstGeom prst="donu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F2E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8327" y="3324890"/>
            <a:ext cx="167740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100+ incidents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19868" y="1417638"/>
            <a:ext cx="1220206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1 incident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66594" y="2008653"/>
            <a:ext cx="147348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2-9 incidents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49298" y="2670667"/>
            <a:ext cx="182567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10-99 incidents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61412" y="1025611"/>
            <a:ext cx="233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pitchFamily="18" charset="0"/>
              </a:rPr>
              <a:t>MAP KEY &amp; LEGEND</a:t>
            </a:r>
            <a:endParaRPr lang="en-US" b="1" dirty="0">
              <a:latin typeface="Cambri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40316" y="4411362"/>
            <a:ext cx="279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rgbClr val="008000"/>
                </a:solidFill>
                <a:latin typeface="Cambria" pitchFamily="18" charset="0"/>
              </a:rPr>
              <a:t>- - - --- -    </a:t>
            </a:r>
            <a:r>
              <a:rPr lang="en-US" dirty="0" smtClean="0">
                <a:latin typeface="Cambria" pitchFamily="18" charset="0"/>
              </a:rPr>
              <a:t>Year 2012</a:t>
            </a:r>
            <a:endParaRPr lang="en-US" dirty="0">
              <a:latin typeface="Cambria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140316" y="5057693"/>
            <a:ext cx="93087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47318" y="4873027"/>
            <a:ext cx="179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Year </a:t>
            </a:r>
            <a:r>
              <a:rPr lang="en-US" dirty="0" smtClean="0">
                <a:latin typeface="Cambria" pitchFamily="18" charset="0"/>
              </a:rPr>
              <a:t>2016</a:t>
            </a:r>
            <a:endParaRPr lang="en-US" dirty="0" smtClean="0">
              <a:latin typeface="Cambria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16759"/>
              </p:ext>
            </p:extLst>
          </p:nvPr>
        </p:nvGraphicFramePr>
        <p:xfrm>
          <a:off x="258070" y="1417637"/>
          <a:ext cx="5663942" cy="51494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1971"/>
                <a:gridCol w="2831971"/>
              </a:tblGrid>
              <a:tr h="10601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Shots Fired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(2012)</a:t>
                      </a:r>
                      <a:endParaRPr lang="en-US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Shots Fired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(2016)</a:t>
                      </a:r>
                      <a:endParaRPr lang="en-US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89243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171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95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78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66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29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24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16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3</a:t>
                      </a:r>
                    </a:p>
                    <a:p>
                      <a:pPr marL="22860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 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224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209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154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63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52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20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12</a:t>
                      </a:r>
                    </a:p>
                    <a:p>
                      <a:pPr marL="342900" marR="0" lvl="0" indent="-34290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Quantitative Results 2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0848" y="1104590"/>
            <a:ext cx="175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ambria" pitchFamily="18" charset="0"/>
              </a:rPr>
              <a:t>ACCIDENT</a:t>
            </a:r>
            <a:endParaRPr lang="en-US" sz="24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3460"/>
            <a:ext cx="4136847" cy="4806609"/>
          </a:xfrm>
          <a:prstGeom prst="rect">
            <a:avLst/>
          </a:prstGeom>
          <a:ln>
            <a:solidFill>
              <a:srgbClr val="C00000"/>
            </a:solidFill>
            <a:prstDash val="lgDash"/>
          </a:ln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57" y="1713461"/>
            <a:ext cx="3995986" cy="480660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001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783</Words>
  <Application>Microsoft Macintosh PowerPoint</Application>
  <PresentationFormat>On-screen Show (4:3)</PresentationFormat>
  <Paragraphs>212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Cambria</vt:lpstr>
      <vt:lpstr>Courier New</vt:lpstr>
      <vt:lpstr>Perpetua Titling MT Light</vt:lpstr>
      <vt:lpstr>Times New Roman</vt:lpstr>
      <vt:lpstr>Wingdings</vt:lpstr>
      <vt:lpstr>Arial</vt:lpstr>
      <vt:lpstr>Office Theme</vt:lpstr>
      <vt:lpstr>Capstone of  ZUHA AHMAD</vt:lpstr>
      <vt:lpstr>Contribution of Competitor’s Article</vt:lpstr>
      <vt:lpstr>Description of Your Contribution</vt:lpstr>
      <vt:lpstr>Data Source and Content</vt:lpstr>
      <vt:lpstr>Your Method</vt:lpstr>
      <vt:lpstr>Quantitative Results 1</vt:lpstr>
      <vt:lpstr>Quantitative Results 1</vt:lpstr>
      <vt:lpstr>Quantitative Results 1</vt:lpstr>
      <vt:lpstr>Quantitative Results 2</vt:lpstr>
      <vt:lpstr>Quantitative Results 1</vt:lpstr>
      <vt:lpstr>Quantitative Results 2</vt:lpstr>
      <vt:lpstr>Discussion: Comparison With Your Competitor</vt:lpstr>
      <vt:lpstr>Performance on Big Data: Time Measurements</vt:lpstr>
      <vt:lpstr>Conclusion</vt:lpstr>
      <vt:lpstr>Quiz for Your Classmates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of Zuha Ahmad</dc:title>
  <dc:creator>Zuha Ahmad</dc:creator>
  <cp:lastModifiedBy>Microsoft Office User</cp:lastModifiedBy>
  <cp:revision>66</cp:revision>
  <dcterms:created xsi:type="dcterms:W3CDTF">2017-04-16T22:38:03Z</dcterms:created>
  <dcterms:modified xsi:type="dcterms:W3CDTF">2017-05-11T03:43:15Z</dcterms:modified>
</cp:coreProperties>
</file>